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63" r:id="rId3"/>
    <p:sldId id="264" r:id="rId4"/>
    <p:sldId id="267" r:id="rId5"/>
    <p:sldId id="261" r:id="rId6"/>
    <p:sldId id="258" r:id="rId7"/>
    <p:sldId id="265" r:id="rId8"/>
    <p:sldId id="266" r:id="rId9"/>
    <p:sldId id="257" r:id="rId10"/>
    <p:sldId id="259" r:id="rId11"/>
    <p:sldId id="26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FF392A-C980-43C0-A0A5-DBAA586222EF}" v="512" dt="2018-02-06T17:50:22.602"/>
    <p1510:client id="{46EE1152-F1FB-485D-BA5E-F0AE6F06CB32}" v="485" dt="2018-02-06T18:02:06.4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333002E0-9F88-4B44-9A4C-AF8962A06E7E}" type="datetimeFigureOut">
              <a:rPr lang="en-GB" smtClean="0"/>
              <a:t>07/02/2018</a:t>
            </a:fld>
            <a:endParaRPr lang="en-GB"/>
          </a:p>
        </p:txBody>
      </p:sp>
      <p:sp>
        <p:nvSpPr>
          <p:cNvPr id="5" name="Footer Placeholder 4"/>
          <p:cNvSpPr>
            <a:spLocks noGrp="1"/>
          </p:cNvSpPr>
          <p:nvPr>
            <p:ph type="ftr" sz="quarter" idx="11"/>
          </p:nvPr>
        </p:nvSpPr>
        <p:spPr>
          <a:xfrm>
            <a:off x="3962399" y="5870575"/>
            <a:ext cx="4893958" cy="377825"/>
          </a:xfrm>
        </p:spPr>
        <p:txBody>
          <a:bodyPr/>
          <a:lstStyle/>
          <a:p>
            <a:endParaRPr lang="en-GB"/>
          </a:p>
        </p:txBody>
      </p:sp>
      <p:sp>
        <p:nvSpPr>
          <p:cNvPr id="6" name="Slide Number Placeholder 5"/>
          <p:cNvSpPr>
            <a:spLocks noGrp="1"/>
          </p:cNvSpPr>
          <p:nvPr>
            <p:ph type="sldNum" sz="quarter" idx="12"/>
          </p:nvPr>
        </p:nvSpPr>
        <p:spPr>
          <a:xfrm>
            <a:off x="10608958" y="5870575"/>
            <a:ext cx="551167" cy="377825"/>
          </a:xfrm>
        </p:spPr>
        <p:txBody>
          <a:bodyPr/>
          <a:lstStyle/>
          <a:p>
            <a:fld id="{8252305D-661F-4BD1-9F87-15AABC5F4E2B}" type="slidenum">
              <a:rPr lang="en-GB" smtClean="0"/>
              <a:t>‹#›</a:t>
            </a:fld>
            <a:endParaRPr lang="en-GB"/>
          </a:p>
        </p:txBody>
      </p:sp>
    </p:spTree>
    <p:extLst>
      <p:ext uri="{BB962C8B-B14F-4D97-AF65-F5344CB8AC3E}">
        <p14:creationId xmlns:p14="http://schemas.microsoft.com/office/powerpoint/2010/main" val="99788134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33002E0-9F88-4B44-9A4C-AF8962A06E7E}" type="datetimeFigureOut">
              <a:rPr lang="en-GB" smtClean="0"/>
              <a:t>07/02/2018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252305D-661F-4BD1-9F87-15AABC5F4E2B}" type="slidenum">
              <a:rPr lang="en-GB" smtClean="0"/>
              <a:t>‹#›</a:t>
            </a:fld>
            <a:endParaRPr lang="en-GB"/>
          </a:p>
        </p:txBody>
      </p:sp>
    </p:spTree>
    <p:extLst>
      <p:ext uri="{BB962C8B-B14F-4D97-AF65-F5344CB8AC3E}">
        <p14:creationId xmlns:p14="http://schemas.microsoft.com/office/powerpoint/2010/main" val="3142081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3002E0-9F88-4B44-9A4C-AF8962A06E7E}" type="datetimeFigureOut">
              <a:rPr lang="en-GB" smtClean="0"/>
              <a:t>07/02/2018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252305D-661F-4BD1-9F87-15AABC5F4E2B}" type="slidenum">
              <a:rPr lang="en-GB" smtClean="0"/>
              <a:t>‹#›</a:t>
            </a:fld>
            <a:endParaRPr lang="en-GB"/>
          </a:p>
        </p:txBody>
      </p:sp>
    </p:spTree>
    <p:extLst>
      <p:ext uri="{BB962C8B-B14F-4D97-AF65-F5344CB8AC3E}">
        <p14:creationId xmlns:p14="http://schemas.microsoft.com/office/powerpoint/2010/main" val="2793126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3002E0-9F88-4B44-9A4C-AF8962A06E7E}" type="datetimeFigureOut">
              <a:rPr lang="en-GB" smtClean="0"/>
              <a:t>07/02/2018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252305D-661F-4BD1-9F87-15AABC5F4E2B}" type="slidenum">
              <a:rPr lang="en-GB" smtClean="0"/>
              <a:t>‹#›</a:t>
            </a:fld>
            <a:endParaRPr lang="en-GB"/>
          </a:p>
        </p:txBody>
      </p:sp>
    </p:spTree>
    <p:extLst>
      <p:ext uri="{BB962C8B-B14F-4D97-AF65-F5344CB8AC3E}">
        <p14:creationId xmlns:p14="http://schemas.microsoft.com/office/powerpoint/2010/main" val="15642742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3002E0-9F88-4B44-9A4C-AF8962A06E7E}" type="datetimeFigureOut">
              <a:rPr lang="en-GB" smtClean="0"/>
              <a:t>07/02/2018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252305D-661F-4BD1-9F87-15AABC5F4E2B}" type="slidenum">
              <a:rPr lang="en-GB" smtClean="0"/>
              <a:t>‹#›</a:t>
            </a:fld>
            <a:endParaRPr lang="en-GB"/>
          </a:p>
        </p:txBody>
      </p:sp>
    </p:spTree>
    <p:extLst>
      <p:ext uri="{BB962C8B-B14F-4D97-AF65-F5344CB8AC3E}">
        <p14:creationId xmlns:p14="http://schemas.microsoft.com/office/powerpoint/2010/main" val="3674638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3002E0-9F88-4B44-9A4C-AF8962A06E7E}" type="datetimeFigureOut">
              <a:rPr lang="en-GB" smtClean="0"/>
              <a:t>07/02/2018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252305D-661F-4BD1-9F87-15AABC5F4E2B}" type="slidenum">
              <a:rPr lang="en-GB" smtClean="0"/>
              <a:t>‹#›</a:t>
            </a:fld>
            <a:endParaRPr lang="en-GB"/>
          </a:p>
        </p:txBody>
      </p:sp>
    </p:spTree>
    <p:extLst>
      <p:ext uri="{BB962C8B-B14F-4D97-AF65-F5344CB8AC3E}">
        <p14:creationId xmlns:p14="http://schemas.microsoft.com/office/powerpoint/2010/main" val="12785609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3002E0-9F88-4B44-9A4C-AF8962A06E7E}" type="datetimeFigureOut">
              <a:rPr lang="en-GB" smtClean="0"/>
              <a:t>07/02/2018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252305D-661F-4BD1-9F87-15AABC5F4E2B}" type="slidenum">
              <a:rPr lang="en-GB" smtClean="0"/>
              <a:t>‹#›</a:t>
            </a:fld>
            <a:endParaRPr lang="en-GB"/>
          </a:p>
        </p:txBody>
      </p:sp>
    </p:spTree>
    <p:extLst>
      <p:ext uri="{BB962C8B-B14F-4D97-AF65-F5344CB8AC3E}">
        <p14:creationId xmlns:p14="http://schemas.microsoft.com/office/powerpoint/2010/main" val="2652473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3002E0-9F88-4B44-9A4C-AF8962A06E7E}" type="datetimeFigureOut">
              <a:rPr lang="en-GB" smtClean="0"/>
              <a:t>07/02/2018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252305D-661F-4BD1-9F87-15AABC5F4E2B}" type="slidenum">
              <a:rPr lang="en-GB" smtClean="0"/>
              <a:t>‹#›</a:t>
            </a:fld>
            <a:endParaRPr lang="en-GB"/>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extLst>
      <p:ext uri="{BB962C8B-B14F-4D97-AF65-F5344CB8AC3E}">
        <p14:creationId xmlns:p14="http://schemas.microsoft.com/office/powerpoint/2010/main" val="4102769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3002E0-9F88-4B44-9A4C-AF8962A06E7E}" type="datetimeFigureOut">
              <a:rPr lang="en-GB" smtClean="0"/>
              <a:t>07/02/2018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252305D-661F-4BD1-9F87-15AABC5F4E2B}" type="slidenum">
              <a:rPr lang="en-GB" smtClean="0"/>
              <a:t>‹#›</a:t>
            </a:fld>
            <a:endParaRPr lang="en-GB"/>
          </a:p>
        </p:txBody>
      </p:sp>
    </p:spTree>
    <p:extLst>
      <p:ext uri="{BB962C8B-B14F-4D97-AF65-F5344CB8AC3E}">
        <p14:creationId xmlns:p14="http://schemas.microsoft.com/office/powerpoint/2010/main" val="3416514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3002E0-9F88-4B44-9A4C-AF8962A06E7E}" type="datetimeFigureOut">
              <a:rPr lang="en-GB" smtClean="0"/>
              <a:t>07/02/2018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252305D-661F-4BD1-9F87-15AABC5F4E2B}" type="slidenum">
              <a:rPr lang="en-GB" smtClean="0"/>
              <a:t>‹#›</a:t>
            </a:fld>
            <a:endParaRPr lang="en-GB"/>
          </a:p>
        </p:txBody>
      </p:sp>
    </p:spTree>
    <p:extLst>
      <p:ext uri="{BB962C8B-B14F-4D97-AF65-F5344CB8AC3E}">
        <p14:creationId xmlns:p14="http://schemas.microsoft.com/office/powerpoint/2010/main" val="3165035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3002E0-9F88-4B44-9A4C-AF8962A06E7E}" type="datetimeFigureOut">
              <a:rPr lang="en-GB" smtClean="0"/>
              <a:t>07/02/2018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252305D-661F-4BD1-9F87-15AABC5F4E2B}" type="slidenum">
              <a:rPr lang="en-GB" smtClean="0"/>
              <a:t>‹#›</a:t>
            </a:fld>
            <a:endParaRPr lang="en-GB"/>
          </a:p>
        </p:txBody>
      </p:sp>
    </p:spTree>
    <p:extLst>
      <p:ext uri="{BB962C8B-B14F-4D97-AF65-F5344CB8AC3E}">
        <p14:creationId xmlns:p14="http://schemas.microsoft.com/office/powerpoint/2010/main" val="205015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33002E0-9F88-4B44-9A4C-AF8962A06E7E}" type="datetimeFigureOut">
              <a:rPr lang="en-GB" smtClean="0"/>
              <a:t>07/02/2018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252305D-661F-4BD1-9F87-15AABC5F4E2B}" type="slidenum">
              <a:rPr lang="en-GB" smtClean="0"/>
              <a:t>‹#›</a:t>
            </a:fld>
            <a:endParaRPr lang="en-GB"/>
          </a:p>
        </p:txBody>
      </p:sp>
    </p:spTree>
    <p:extLst>
      <p:ext uri="{BB962C8B-B14F-4D97-AF65-F5344CB8AC3E}">
        <p14:creationId xmlns:p14="http://schemas.microsoft.com/office/powerpoint/2010/main" val="1746436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33002E0-9F88-4B44-9A4C-AF8962A06E7E}" type="datetimeFigureOut">
              <a:rPr lang="en-GB" smtClean="0"/>
              <a:t>07/02/2018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252305D-661F-4BD1-9F87-15AABC5F4E2B}" type="slidenum">
              <a:rPr lang="en-GB" smtClean="0"/>
              <a:t>‹#›</a:t>
            </a:fld>
            <a:endParaRPr lang="en-GB"/>
          </a:p>
        </p:txBody>
      </p:sp>
    </p:spTree>
    <p:extLst>
      <p:ext uri="{BB962C8B-B14F-4D97-AF65-F5344CB8AC3E}">
        <p14:creationId xmlns:p14="http://schemas.microsoft.com/office/powerpoint/2010/main" val="3333442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33002E0-9F88-4B44-9A4C-AF8962A06E7E}" type="datetimeFigureOut">
              <a:rPr lang="en-GB" smtClean="0"/>
              <a:t>07/02/2018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252305D-661F-4BD1-9F87-15AABC5F4E2B}" type="slidenum">
              <a:rPr lang="en-GB" smtClean="0"/>
              <a:t>‹#›</a:t>
            </a:fld>
            <a:endParaRPr lang="en-GB"/>
          </a:p>
        </p:txBody>
      </p:sp>
    </p:spTree>
    <p:extLst>
      <p:ext uri="{BB962C8B-B14F-4D97-AF65-F5344CB8AC3E}">
        <p14:creationId xmlns:p14="http://schemas.microsoft.com/office/powerpoint/2010/main" val="1028262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333002E0-9F88-4B44-9A4C-AF8962A06E7E}" type="datetimeFigureOut">
              <a:rPr lang="en-GB" smtClean="0"/>
              <a:t>07/02/2018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252305D-661F-4BD1-9F87-15AABC5F4E2B}" type="slidenum">
              <a:rPr lang="en-GB" smtClean="0"/>
              <a:t>‹#›</a:t>
            </a:fld>
            <a:endParaRPr lang="en-GB"/>
          </a:p>
        </p:txBody>
      </p:sp>
    </p:spTree>
    <p:extLst>
      <p:ext uri="{BB962C8B-B14F-4D97-AF65-F5344CB8AC3E}">
        <p14:creationId xmlns:p14="http://schemas.microsoft.com/office/powerpoint/2010/main" val="2368534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33002E0-9F88-4B44-9A4C-AF8962A06E7E}" type="datetimeFigureOut">
              <a:rPr lang="en-GB" smtClean="0"/>
              <a:t>07/02/2018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252305D-661F-4BD1-9F87-15AABC5F4E2B}" type="slidenum">
              <a:rPr lang="en-GB" smtClean="0"/>
              <a:t>‹#›</a:t>
            </a:fld>
            <a:endParaRPr lang="en-GB"/>
          </a:p>
        </p:txBody>
      </p:sp>
    </p:spTree>
    <p:extLst>
      <p:ext uri="{BB962C8B-B14F-4D97-AF65-F5344CB8AC3E}">
        <p14:creationId xmlns:p14="http://schemas.microsoft.com/office/powerpoint/2010/main" val="46142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33002E0-9F88-4B44-9A4C-AF8962A06E7E}" type="datetimeFigureOut">
              <a:rPr lang="en-GB" smtClean="0"/>
              <a:t>07/02/2018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252305D-661F-4BD1-9F87-15AABC5F4E2B}" type="slidenum">
              <a:rPr lang="en-GB" smtClean="0"/>
              <a:t>‹#›</a:t>
            </a:fld>
            <a:endParaRPr lang="en-GB"/>
          </a:p>
        </p:txBody>
      </p:sp>
    </p:spTree>
    <p:extLst>
      <p:ext uri="{BB962C8B-B14F-4D97-AF65-F5344CB8AC3E}">
        <p14:creationId xmlns:p14="http://schemas.microsoft.com/office/powerpoint/2010/main" val="3064185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33002E0-9F88-4B44-9A4C-AF8962A06E7E}" type="datetimeFigureOut">
              <a:rPr lang="en-GB" smtClean="0"/>
              <a:t>07/02/2018</a:t>
            </a:fld>
            <a:endParaRPr lang="en-GB"/>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252305D-661F-4BD1-9F87-15AABC5F4E2B}" type="slidenum">
              <a:rPr lang="en-GB" smtClean="0"/>
              <a:t>‹#›</a:t>
            </a:fld>
            <a:endParaRPr lang="en-GB"/>
          </a:p>
        </p:txBody>
      </p:sp>
    </p:spTree>
    <p:extLst>
      <p:ext uri="{BB962C8B-B14F-4D97-AF65-F5344CB8AC3E}">
        <p14:creationId xmlns:p14="http://schemas.microsoft.com/office/powerpoint/2010/main" val="283882849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 Id="rId9"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1.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pre00.deviantart.net/c010/th/pre/i/2017/081/b/2/digital_paint___vaporwave___retro_city___11_images_by_blue_lovag-db35usu.png">
            <a:extLst>
              <a:ext uri="{FF2B5EF4-FFF2-40B4-BE49-F238E27FC236}">
                <a16:creationId xmlns:a16="http://schemas.microsoft.com/office/drawing/2014/main" id="{2EECE9FF-5C4C-4371-AE95-993EF482C9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8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E0B2057-FE02-4CA6-A776-37DA133763A4}"/>
              </a:ext>
            </a:extLst>
          </p:cNvPr>
          <p:cNvSpPr>
            <a:spLocks noGrp="1"/>
          </p:cNvSpPr>
          <p:nvPr>
            <p:ph type="ctrTitle"/>
          </p:nvPr>
        </p:nvSpPr>
        <p:spPr>
          <a:xfrm>
            <a:off x="165827" y="1264470"/>
            <a:ext cx="11859208" cy="3522133"/>
          </a:xfrm>
          <a:noFill/>
        </p:spPr>
        <p:txBody>
          <a:bodyPr>
            <a:noAutofit/>
          </a:bodyPr>
          <a:lstStyle/>
          <a:p>
            <a:pPr algn="ctr"/>
            <a:r>
              <a:rPr lang="en-GB" sz="8000">
                <a:gradFill flip="none" rotWithShape="1">
                  <a:gsLst>
                    <a:gs pos="0">
                      <a:schemeClr val="accent1">
                        <a:lumMod val="40000"/>
                        <a:lumOff val="60000"/>
                      </a:schemeClr>
                    </a:gs>
                    <a:gs pos="43000">
                      <a:schemeClr val="accent4">
                        <a:lumMod val="60000"/>
                        <a:lumOff val="40000"/>
                      </a:schemeClr>
                    </a:gs>
                    <a:gs pos="76000">
                      <a:schemeClr val="accent6">
                        <a:lumMod val="60000"/>
                        <a:lumOff val="40000"/>
                      </a:schemeClr>
                    </a:gs>
                    <a:gs pos="100000">
                      <a:schemeClr val="accent2">
                        <a:lumMod val="60000"/>
                        <a:lumOff val="40000"/>
                      </a:schemeClr>
                    </a:gs>
                  </a:gsLst>
                  <a:lin ang="5400000" scaled="1"/>
                  <a:tileRect/>
                </a:gradFill>
                <a:latin typeface="SF Alien Encounters" pitchFamily="2" charset="0"/>
              </a:rPr>
              <a:t>Soundsystem showdown</a:t>
            </a:r>
          </a:p>
        </p:txBody>
      </p:sp>
      <p:sp>
        <p:nvSpPr>
          <p:cNvPr id="6" name="TextBox 5">
            <a:extLst>
              <a:ext uri="{FF2B5EF4-FFF2-40B4-BE49-F238E27FC236}">
                <a16:creationId xmlns:a16="http://schemas.microsoft.com/office/drawing/2014/main" id="{21B44338-7AB9-4330-9E72-0B83A5798B1C}"/>
              </a:ext>
            </a:extLst>
          </p:cNvPr>
          <p:cNvSpPr txBox="1"/>
          <p:nvPr/>
        </p:nvSpPr>
        <p:spPr>
          <a:xfrm>
            <a:off x="0" y="6488668"/>
            <a:ext cx="4846748" cy="369332"/>
          </a:xfrm>
          <a:prstGeom prst="rect">
            <a:avLst/>
          </a:prstGeom>
          <a:noFill/>
        </p:spPr>
        <p:txBody>
          <a:bodyPr wrap="square" rtlCol="0" anchor="t">
            <a:spAutoFit/>
          </a:bodyPr>
          <a:lstStyle/>
          <a:p>
            <a:r>
              <a:rPr lang="en-GB"/>
              <a:t>GROUP 17</a:t>
            </a:r>
            <a:r>
              <a:rPr lang="en-GB">
                <a:cs typeface="Calibri"/>
              </a:rPr>
              <a:t>      Harry Leech, Ryan Flatt, Alix Roden</a:t>
            </a:r>
            <a:endParaRPr lang="en-GB"/>
          </a:p>
        </p:txBody>
      </p:sp>
    </p:spTree>
    <p:extLst>
      <p:ext uri="{BB962C8B-B14F-4D97-AF65-F5344CB8AC3E}">
        <p14:creationId xmlns:p14="http://schemas.microsoft.com/office/powerpoint/2010/main" val="3300894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ttps://pre00.deviantart.net/c010/th/pre/i/2017/081/b/2/digital_paint___vaporwave___retro_city___11_images_by_blue_lovag-db35usu.png">
            <a:extLst>
              <a:ext uri="{FF2B5EF4-FFF2-40B4-BE49-F238E27FC236}">
                <a16:creationId xmlns:a16="http://schemas.microsoft.com/office/drawing/2014/main" id="{5DE0E597-809A-458A-9A46-F3C7C28CF7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8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B1D682-5750-4495-8502-CA205DE463D0}"/>
              </a:ext>
            </a:extLst>
          </p:cNvPr>
          <p:cNvSpPr>
            <a:spLocks noGrp="1"/>
          </p:cNvSpPr>
          <p:nvPr>
            <p:ph type="title"/>
          </p:nvPr>
        </p:nvSpPr>
        <p:spPr>
          <a:xfrm>
            <a:off x="84439" y="0"/>
            <a:ext cx="10131425" cy="1456267"/>
          </a:xfrm>
        </p:spPr>
        <p:txBody>
          <a:bodyPr/>
          <a:lstStyle/>
          <a:p>
            <a:r>
              <a:rPr lang="en-GB"/>
              <a:t>Colour scheme</a:t>
            </a:r>
          </a:p>
        </p:txBody>
      </p:sp>
      <p:pic>
        <p:nvPicPr>
          <p:cNvPr id="2050" name="Picture 2" descr="http://cdn.akamai.steamstatic.com/steam/apps/207750/ss_24476ef5aeffed4e1fa0a9d75ceb1548e0b066da.600x338.jpg?t=1447355435">
            <a:extLst>
              <a:ext uri="{FF2B5EF4-FFF2-40B4-BE49-F238E27FC236}">
                <a16:creationId xmlns:a16="http://schemas.microsoft.com/office/drawing/2014/main" id="{160B8F6C-0765-42B0-A762-B5CF10023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47" y="1198886"/>
            <a:ext cx="5715000" cy="32099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cdn.akamai.steamstatic.com/steam/apps/207750/ss_13afa3ac106553f3a6e505ea1d47ee37aff9f6d3.600x338.jpg?t=1447355435">
            <a:extLst>
              <a:ext uri="{FF2B5EF4-FFF2-40B4-BE49-F238E27FC236}">
                <a16:creationId xmlns:a16="http://schemas.microsoft.com/office/drawing/2014/main" id="{9D18381B-1D1F-4944-99F8-7D9DA349E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055" y="1198886"/>
            <a:ext cx="5715000" cy="32099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cdn.akamai.steamstatic.com/steam/apps/207750/ss_5b60a074cd96977df8fa6a7527846c3d9f979336.600x338.jpg?t=1447355435">
            <a:extLst>
              <a:ext uri="{FF2B5EF4-FFF2-40B4-BE49-F238E27FC236}">
                <a16:creationId xmlns:a16="http://schemas.microsoft.com/office/drawing/2014/main" id="{24BB1A2E-5949-45BF-8554-D54AEBE23D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9651" y="3429000"/>
            <a:ext cx="5715000" cy="32099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tron">
            <a:extLst>
              <a:ext uri="{FF2B5EF4-FFF2-40B4-BE49-F238E27FC236}">
                <a16:creationId xmlns:a16="http://schemas.microsoft.com/office/drawing/2014/main" id="{F7378763-0FCC-4647-B22D-4646FD0BF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282" y="4770566"/>
            <a:ext cx="2976465" cy="167426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80s retro">
            <a:extLst>
              <a:ext uri="{FF2B5EF4-FFF2-40B4-BE49-F238E27FC236}">
                <a16:creationId xmlns:a16="http://schemas.microsoft.com/office/drawing/2014/main" id="{FED2959C-2FC1-4BB0-A8E7-6214824A50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1128" y="4580650"/>
            <a:ext cx="2156927" cy="215692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vaporwave windows 95">
            <a:extLst>
              <a:ext uri="{FF2B5EF4-FFF2-40B4-BE49-F238E27FC236}">
                <a16:creationId xmlns:a16="http://schemas.microsoft.com/office/drawing/2014/main" id="{EE4B6E7C-A608-43DF-BA08-192B3B6229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2690" y="117611"/>
            <a:ext cx="2586619" cy="145626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elated image">
            <a:extLst>
              <a:ext uri="{FF2B5EF4-FFF2-40B4-BE49-F238E27FC236}">
                <a16:creationId xmlns:a16="http://schemas.microsoft.com/office/drawing/2014/main" id="{F5D31CA9-7114-479C-8CB6-6CCD8D8B30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67327" y="104594"/>
            <a:ext cx="2869163" cy="1616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77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s://pre00.deviantart.net/c010/th/pre/i/2017/081/b/2/digital_paint___vaporwave___retro_city___11_images_by_blue_lovag-db35usu.png">
            <a:extLst>
              <a:ext uri="{FF2B5EF4-FFF2-40B4-BE49-F238E27FC236}">
                <a16:creationId xmlns:a16="http://schemas.microsoft.com/office/drawing/2014/main" id="{46245FBB-1F4F-4D8D-977B-1191AA483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8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6093A2-1E2E-4106-A868-AF5B642C3D2B}"/>
              </a:ext>
            </a:extLst>
          </p:cNvPr>
          <p:cNvSpPr>
            <a:spLocks noGrp="1"/>
          </p:cNvSpPr>
          <p:nvPr>
            <p:ph type="title"/>
          </p:nvPr>
        </p:nvSpPr>
        <p:spPr/>
        <p:txBody>
          <a:bodyPr/>
          <a:lstStyle/>
          <a:p>
            <a:r>
              <a:rPr lang="en-GB"/>
              <a:t>Design inspiration</a:t>
            </a:r>
          </a:p>
        </p:txBody>
      </p:sp>
      <p:sp>
        <p:nvSpPr>
          <p:cNvPr id="3" name="Content Placeholder 2">
            <a:extLst>
              <a:ext uri="{FF2B5EF4-FFF2-40B4-BE49-F238E27FC236}">
                <a16:creationId xmlns:a16="http://schemas.microsoft.com/office/drawing/2014/main" id="{A361DEBE-D48F-4A12-A95F-0A2EE3BB5653}"/>
              </a:ext>
            </a:extLst>
          </p:cNvPr>
          <p:cNvSpPr>
            <a:spLocks noGrp="1"/>
          </p:cNvSpPr>
          <p:nvPr>
            <p:ph idx="1"/>
          </p:nvPr>
        </p:nvSpPr>
        <p:spPr/>
        <p:txBody>
          <a:bodyPr>
            <a:normAutofit fontScale="92500" lnSpcReduction="20000"/>
          </a:bodyPr>
          <a:lstStyle/>
          <a:p>
            <a:r>
              <a:rPr lang="en-GB"/>
              <a:t>TRON / 80s Retro</a:t>
            </a:r>
          </a:p>
          <a:p>
            <a:endParaRPr lang="en-GB"/>
          </a:p>
          <a:p>
            <a:endParaRPr lang="en-GB"/>
          </a:p>
          <a:p>
            <a:endParaRPr lang="en-GB"/>
          </a:p>
          <a:p>
            <a:r>
              <a:rPr lang="en-GB"/>
              <a:t>Vaporwave</a:t>
            </a:r>
          </a:p>
          <a:p>
            <a:endParaRPr lang="en-GB"/>
          </a:p>
          <a:p>
            <a:endParaRPr lang="en-GB"/>
          </a:p>
          <a:p>
            <a:endParaRPr lang="en-GB"/>
          </a:p>
          <a:p>
            <a:endParaRPr lang="en-GB"/>
          </a:p>
          <a:p>
            <a:r>
              <a:rPr lang="en-GB"/>
              <a:t>80s Revival</a:t>
            </a:r>
          </a:p>
          <a:p>
            <a:endParaRPr lang="en-GB"/>
          </a:p>
        </p:txBody>
      </p:sp>
      <p:pic>
        <p:nvPicPr>
          <p:cNvPr id="4" name="Picture 8" descr="Image result for tron">
            <a:extLst>
              <a:ext uri="{FF2B5EF4-FFF2-40B4-BE49-F238E27FC236}">
                <a16:creationId xmlns:a16="http://schemas.microsoft.com/office/drawing/2014/main" id="{38115B34-3CB4-4BA8-BBF2-C382BED3F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8353" y="2164519"/>
            <a:ext cx="2381974" cy="13398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Related image">
            <a:extLst>
              <a:ext uri="{FF2B5EF4-FFF2-40B4-BE49-F238E27FC236}">
                <a16:creationId xmlns:a16="http://schemas.microsoft.com/office/drawing/2014/main" id="{85C624E4-5A6D-4272-BA35-3BFF8DBF9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0213" y="3706210"/>
            <a:ext cx="2378253" cy="133986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far cry 3 blood dragon">
            <a:extLst>
              <a:ext uri="{FF2B5EF4-FFF2-40B4-BE49-F238E27FC236}">
                <a16:creationId xmlns:a16="http://schemas.microsoft.com/office/drawing/2014/main" id="{101EB7B6-E01F-4351-8E8F-E7032EC230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1674" y="510948"/>
            <a:ext cx="4381500" cy="20478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otline miami">
            <a:extLst>
              <a:ext uri="{FF2B5EF4-FFF2-40B4-BE49-F238E27FC236}">
                <a16:creationId xmlns:a16="http://schemas.microsoft.com/office/drawing/2014/main" id="{C6ABD003-9854-4514-B5FE-900AF72576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2149" y="2728383"/>
            <a:ext cx="440055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lated image">
            <a:extLst>
              <a:ext uri="{FF2B5EF4-FFF2-40B4-BE49-F238E27FC236}">
                <a16:creationId xmlns:a16="http://schemas.microsoft.com/office/drawing/2014/main" id="{643C1BAE-ABAD-4469-BC06-2937A26F98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5857" y="5323099"/>
            <a:ext cx="2392609" cy="1339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41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re00.deviantart.net/c010/th/pre/i/2017/081/b/2/digital_paint___vaporwave___retro_city___11_images_by_blue_lovag-db35usu.png">
            <a:extLst>
              <a:ext uri="{FF2B5EF4-FFF2-40B4-BE49-F238E27FC236}">
                <a16:creationId xmlns:a16="http://schemas.microsoft.com/office/drawing/2014/main" id="{709C366F-03FF-46BE-AD30-0A22FA456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8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17DDB22-7DE9-4CEF-9BD6-E80881EC9A8E}"/>
              </a:ext>
            </a:extLst>
          </p:cNvPr>
          <p:cNvSpPr>
            <a:spLocks noGrp="1"/>
          </p:cNvSpPr>
          <p:nvPr>
            <p:ph type="title"/>
          </p:nvPr>
        </p:nvSpPr>
        <p:spPr/>
        <p:txBody>
          <a:bodyPr/>
          <a:lstStyle/>
          <a:p>
            <a:r>
              <a:rPr lang="en-GB"/>
              <a:t>Initial ideas</a:t>
            </a:r>
          </a:p>
        </p:txBody>
      </p:sp>
      <p:sp>
        <p:nvSpPr>
          <p:cNvPr id="3" name="Content Placeholder 2">
            <a:extLst>
              <a:ext uri="{FF2B5EF4-FFF2-40B4-BE49-F238E27FC236}">
                <a16:creationId xmlns:a16="http://schemas.microsoft.com/office/drawing/2014/main" id="{C96A1A65-0C15-4F9F-A2D2-3B1FFDA5A2F4}"/>
              </a:ext>
            </a:extLst>
          </p:cNvPr>
          <p:cNvSpPr>
            <a:spLocks noGrp="1"/>
          </p:cNvSpPr>
          <p:nvPr>
            <p:ph idx="1"/>
          </p:nvPr>
        </p:nvSpPr>
        <p:spPr/>
        <p:txBody>
          <a:bodyPr/>
          <a:lstStyle/>
          <a:p>
            <a:r>
              <a:rPr lang="en-GB" dirty="0"/>
              <a:t>Boxing game</a:t>
            </a:r>
            <a:r>
              <a:rPr lang="en-GB" dirty="0">
                <a:cs typeface="Calibri"/>
              </a:rPr>
              <a:t> – A one tap boxing game where the player's objective is to knock out their opponent by jabbing them the fastest.</a:t>
            </a:r>
            <a:endParaRPr lang="en-GB" dirty="0"/>
          </a:p>
          <a:p>
            <a:endParaRPr lang="en-GB"/>
          </a:p>
          <a:p>
            <a:r>
              <a:rPr lang="en-GB" dirty="0"/>
              <a:t>DJ DISKOFF</a:t>
            </a:r>
            <a:r>
              <a:rPr lang="en-GB" dirty="0">
                <a:cs typeface="Calibri"/>
              </a:rPr>
              <a:t> – A rhythm game where the player could change the entire theme of the game by selecting one of the many genres in game. This idea would later evolve into Soundsystem showdown</a:t>
            </a:r>
            <a:endParaRPr lang="en-GB" dirty="0"/>
          </a:p>
          <a:p>
            <a:endParaRPr lang="en-GB">
              <a:cs typeface="Calibri"/>
            </a:endParaRPr>
          </a:p>
          <a:p>
            <a:r>
              <a:rPr lang="en-GB" dirty="0"/>
              <a:t>Soundsystem Showdown</a:t>
            </a:r>
            <a:r>
              <a:rPr lang="en-GB" dirty="0">
                <a:cs typeface="Calibri"/>
              </a:rPr>
              <a:t> – Our current project, soundsystem showdown will be an 80's inspired Retro-futuristic rhythm game where the player will perform songs across the vapourwave genre.</a:t>
            </a:r>
            <a:endParaRPr lang="en-GB" dirty="0"/>
          </a:p>
        </p:txBody>
      </p:sp>
    </p:spTree>
    <p:extLst>
      <p:ext uri="{BB962C8B-B14F-4D97-AF65-F5344CB8AC3E}">
        <p14:creationId xmlns:p14="http://schemas.microsoft.com/office/powerpoint/2010/main" val="95938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pre00.deviantart.net/c010/th/pre/i/2017/081/b/2/digital_paint___vaporwave___retro_city___11_images_by_blue_lovag-db35usu.png">
            <a:extLst>
              <a:ext uri="{FF2B5EF4-FFF2-40B4-BE49-F238E27FC236}">
                <a16:creationId xmlns:a16="http://schemas.microsoft.com/office/drawing/2014/main" id="{94B5863A-A9F1-42FE-8619-3C8800A5F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8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EC24912-4767-48FF-8A2E-B4F1A4A2B66C}"/>
              </a:ext>
            </a:extLst>
          </p:cNvPr>
          <p:cNvSpPr>
            <a:spLocks noGrp="1"/>
          </p:cNvSpPr>
          <p:nvPr>
            <p:ph type="title"/>
          </p:nvPr>
        </p:nvSpPr>
        <p:spPr/>
        <p:txBody>
          <a:bodyPr/>
          <a:lstStyle/>
          <a:p>
            <a:r>
              <a:rPr lang="en-US">
                <a:cs typeface="Calibri Light"/>
              </a:rPr>
              <a:t>Target audience</a:t>
            </a:r>
            <a:endParaRPr lang="en-US"/>
          </a:p>
        </p:txBody>
      </p:sp>
      <p:sp>
        <p:nvSpPr>
          <p:cNvPr id="3" name="Content Placeholder 2">
            <a:extLst>
              <a:ext uri="{FF2B5EF4-FFF2-40B4-BE49-F238E27FC236}">
                <a16:creationId xmlns:a16="http://schemas.microsoft.com/office/drawing/2014/main" id="{121EA6EC-611D-4DC2-A943-B1260B146D58}"/>
              </a:ext>
            </a:extLst>
          </p:cNvPr>
          <p:cNvSpPr>
            <a:spLocks noGrp="1"/>
          </p:cNvSpPr>
          <p:nvPr>
            <p:ph idx="1"/>
          </p:nvPr>
        </p:nvSpPr>
        <p:spPr/>
        <p:txBody>
          <a:bodyPr vert="horz" lIns="91440" tIns="45720" rIns="91440" bIns="45720" rtlCol="0" anchor="ctr">
            <a:noAutofit/>
          </a:bodyPr>
          <a:lstStyle/>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sz="1600">
              <a:cs typeface="Calibri"/>
            </a:endParaRPr>
          </a:p>
          <a:p>
            <a:pPr marL="0" indent="0">
              <a:buNone/>
            </a:pPr>
            <a:r>
              <a:rPr lang="en-US" sz="1600">
                <a:cs typeface="Calibri"/>
              </a:rPr>
              <a:t>Demographic:</a:t>
            </a:r>
          </a:p>
          <a:p>
            <a:endParaRPr lang="en-US" sz="1600">
              <a:cs typeface="Calibri"/>
            </a:endParaRPr>
          </a:p>
          <a:p>
            <a:r>
              <a:rPr lang="en-US" sz="1600">
                <a:cs typeface="Calibri"/>
              </a:rPr>
              <a:t>Age: 12 - 25</a:t>
            </a:r>
          </a:p>
          <a:p>
            <a:r>
              <a:rPr lang="en-US" sz="1600">
                <a:cs typeface="Calibri"/>
              </a:rPr>
              <a:t>Both Male and female</a:t>
            </a:r>
          </a:p>
          <a:p>
            <a:r>
              <a:rPr lang="en-US" sz="1600">
                <a:cs typeface="Calibri"/>
              </a:rPr>
              <a:t>Casual mobile gamers</a:t>
            </a:r>
          </a:p>
          <a:p>
            <a:endParaRPr lang="en-US" sz="1600">
              <a:cs typeface="Calibri"/>
            </a:endParaRPr>
          </a:p>
          <a:p>
            <a:pPr marL="0" indent="0">
              <a:buNone/>
            </a:pPr>
            <a:r>
              <a:rPr lang="en-US" sz="1600">
                <a:cs typeface="Calibri"/>
              </a:rPr>
              <a:t>Psychographic; </a:t>
            </a:r>
          </a:p>
          <a:p>
            <a:pPr marL="0" indent="0">
              <a:buNone/>
            </a:pPr>
            <a:endParaRPr lang="en-US" sz="1600">
              <a:cs typeface="Calibri"/>
            </a:endParaRPr>
          </a:p>
          <a:p>
            <a:r>
              <a:rPr lang="en-US" sz="1600">
                <a:cs typeface="Calibri"/>
              </a:rPr>
              <a:t>Emergent service worker social class. Young, culturally affluent people who socialize with a broad range of people</a:t>
            </a:r>
          </a:p>
          <a:p>
            <a:r>
              <a:rPr lang="en-US" sz="1600">
                <a:cs typeface="Calibri"/>
              </a:rPr>
              <a:t>Music enthusiasts with a slight interest in emerging experimental music genres.</a:t>
            </a:r>
            <a:endParaRPr lang="en-US" sz="1600" err="1"/>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2299420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pre00.deviantart.net/c010/th/pre/i/2017/081/b/2/digital_paint___vaporwave___retro_city___11_images_by_blue_lovag-db35usu.png">
            <a:extLst>
              <a:ext uri="{FF2B5EF4-FFF2-40B4-BE49-F238E27FC236}">
                <a16:creationId xmlns:a16="http://schemas.microsoft.com/office/drawing/2014/main" id="{BA0B7EBE-D65A-474D-ADFF-1E0D5A4BCD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8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2C2832-63BD-43C4-ACF9-F963A339A3D1}"/>
              </a:ext>
            </a:extLst>
          </p:cNvPr>
          <p:cNvSpPr>
            <a:spLocks noGrp="1"/>
          </p:cNvSpPr>
          <p:nvPr>
            <p:ph type="title"/>
          </p:nvPr>
        </p:nvSpPr>
        <p:spPr/>
        <p:txBody>
          <a:bodyPr/>
          <a:lstStyle/>
          <a:p>
            <a:r>
              <a:rPr lang="en-US">
                <a:cs typeface="Calibri Light"/>
              </a:rPr>
              <a:t>CORE GAME MECHANIC</a:t>
            </a:r>
            <a:endParaRPr lang="en-US"/>
          </a:p>
        </p:txBody>
      </p:sp>
      <p:sp>
        <p:nvSpPr>
          <p:cNvPr id="3" name="Content Placeholder 2">
            <a:extLst>
              <a:ext uri="{FF2B5EF4-FFF2-40B4-BE49-F238E27FC236}">
                <a16:creationId xmlns:a16="http://schemas.microsoft.com/office/drawing/2014/main" id="{44452994-A3FE-4445-8503-D6F770C59FE5}"/>
              </a:ext>
            </a:extLst>
          </p:cNvPr>
          <p:cNvSpPr>
            <a:spLocks noGrp="1"/>
          </p:cNvSpPr>
          <p:nvPr>
            <p:ph idx="1"/>
          </p:nvPr>
        </p:nvSpPr>
        <p:spPr/>
        <p:txBody>
          <a:bodyPr/>
          <a:lstStyle/>
          <a:p>
            <a:pPr marL="457200" lvl="1" indent="0" algn="ctr">
              <a:buNone/>
            </a:pPr>
            <a:r>
              <a:rPr lang="en-GB" sz="3200">
                <a:cs typeface="Calibri"/>
              </a:rPr>
              <a:t>Players will be able to tap the screen to complete the note when prompted following the generated track. There will be multiple notes to hit depending on the difficulty.</a:t>
            </a:r>
            <a:endParaRPr lang="en-US" sz="3200">
              <a:cs typeface="Calibri"/>
            </a:endParaRPr>
          </a:p>
          <a:p>
            <a:endParaRPr lang="en-US">
              <a:cs typeface="Calibri"/>
            </a:endParaRPr>
          </a:p>
        </p:txBody>
      </p:sp>
    </p:spTree>
    <p:extLst>
      <p:ext uri="{BB962C8B-B14F-4D97-AF65-F5344CB8AC3E}">
        <p14:creationId xmlns:p14="http://schemas.microsoft.com/office/powerpoint/2010/main" val="2357581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re00.deviantart.net/c010/th/pre/i/2017/081/b/2/digital_paint___vaporwave___retro_city___11_images_by_blue_lovag-db35usu.png">
            <a:extLst>
              <a:ext uri="{FF2B5EF4-FFF2-40B4-BE49-F238E27FC236}">
                <a16:creationId xmlns:a16="http://schemas.microsoft.com/office/drawing/2014/main" id="{24375BB5-FB30-43E3-99C6-0F9D8F81A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8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A2CCCAE-EB87-4FD7-A202-E5E00C484B08}"/>
              </a:ext>
            </a:extLst>
          </p:cNvPr>
          <p:cNvSpPr>
            <a:spLocks noGrp="1"/>
          </p:cNvSpPr>
          <p:nvPr>
            <p:ph type="title"/>
          </p:nvPr>
        </p:nvSpPr>
        <p:spPr/>
        <p:txBody>
          <a:bodyPr/>
          <a:lstStyle/>
          <a:p>
            <a:r>
              <a:rPr lang="en-GB"/>
              <a:t>THE GAME</a:t>
            </a:r>
          </a:p>
        </p:txBody>
      </p:sp>
      <p:sp>
        <p:nvSpPr>
          <p:cNvPr id="3" name="Content Placeholder 2">
            <a:extLst>
              <a:ext uri="{FF2B5EF4-FFF2-40B4-BE49-F238E27FC236}">
                <a16:creationId xmlns:a16="http://schemas.microsoft.com/office/drawing/2014/main" id="{8F0A2A66-86B5-4672-B0D5-209B345B86B9}"/>
              </a:ext>
            </a:extLst>
          </p:cNvPr>
          <p:cNvSpPr>
            <a:spLocks noGrp="1"/>
          </p:cNvSpPr>
          <p:nvPr>
            <p:ph idx="1"/>
          </p:nvPr>
        </p:nvSpPr>
        <p:spPr>
          <a:xfrm>
            <a:off x="685801" y="1729047"/>
            <a:ext cx="10131425" cy="4062153"/>
          </a:xfrm>
        </p:spPr>
        <p:txBody>
          <a:bodyPr/>
          <a:lstStyle/>
          <a:p>
            <a:r>
              <a:rPr lang="en-GB"/>
              <a:t>A rhythm game for mobile devices inspired by the 80s and retro gaming</a:t>
            </a:r>
          </a:p>
          <a:p>
            <a:r>
              <a:rPr lang="en-GB"/>
              <a:t>The game allows a player to select a song and a track is generated from this that they can follow, collecting powerups and matching the beat</a:t>
            </a:r>
          </a:p>
          <a:p>
            <a:r>
              <a:rPr lang="en-GB"/>
              <a:t>There are various difficulty levels, that increase as the song progresses</a:t>
            </a:r>
          </a:p>
          <a:p>
            <a:r>
              <a:rPr lang="en-GB"/>
              <a:t>There is a multiplayer mode where the players take it in turns on the same device to “battle” between each other for the highest score</a:t>
            </a:r>
          </a:p>
          <a:p>
            <a:r>
              <a:rPr lang="en-GB"/>
              <a:t>Based on a 80s/modern retro revival theme</a:t>
            </a:r>
            <a:endParaRPr lang="en-GB">
              <a:cs typeface="Calibri"/>
            </a:endParaRPr>
          </a:p>
          <a:p>
            <a:r>
              <a:rPr lang="en-GB">
                <a:cs typeface="Calibri"/>
              </a:rPr>
              <a:t>Game will be developed using Unity 2017 so that it is multi-platform and easy to develop</a:t>
            </a:r>
          </a:p>
          <a:p>
            <a:endParaRPr lang="en-GB">
              <a:cs typeface="Calibri"/>
            </a:endParaRPr>
          </a:p>
          <a:p>
            <a:endParaRPr lang="en-GB"/>
          </a:p>
          <a:p>
            <a:endParaRPr lang="en-GB">
              <a:cs typeface="Calibri"/>
            </a:endParaRPr>
          </a:p>
        </p:txBody>
      </p:sp>
    </p:spTree>
    <p:extLst>
      <p:ext uri="{BB962C8B-B14F-4D97-AF65-F5344CB8AC3E}">
        <p14:creationId xmlns:p14="http://schemas.microsoft.com/office/powerpoint/2010/main" val="1704056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re00.deviantart.net/c010/th/pre/i/2017/081/b/2/digital_paint___vaporwave___retro_city___11_images_by_blue_lovag-db35usu.png">
            <a:extLst>
              <a:ext uri="{FF2B5EF4-FFF2-40B4-BE49-F238E27FC236}">
                <a16:creationId xmlns:a16="http://schemas.microsoft.com/office/drawing/2014/main" id="{C3613692-DCBB-4294-8E33-2A36D50AA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8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4E5387-D129-4DDF-99EF-E20D2364DF48}"/>
              </a:ext>
            </a:extLst>
          </p:cNvPr>
          <p:cNvSpPr>
            <a:spLocks noGrp="1"/>
          </p:cNvSpPr>
          <p:nvPr>
            <p:ph type="title"/>
          </p:nvPr>
        </p:nvSpPr>
        <p:spPr>
          <a:xfrm>
            <a:off x="595184" y="119449"/>
            <a:ext cx="10131425" cy="523104"/>
          </a:xfrm>
        </p:spPr>
        <p:txBody>
          <a:bodyPr>
            <a:normAutofit fontScale="90000"/>
          </a:bodyPr>
          <a:lstStyle/>
          <a:p>
            <a:r>
              <a:rPr lang="en-GB"/>
              <a:t>Meeting the BRIEF</a:t>
            </a:r>
          </a:p>
        </p:txBody>
      </p:sp>
      <p:sp>
        <p:nvSpPr>
          <p:cNvPr id="3" name="Content Placeholder 2">
            <a:extLst>
              <a:ext uri="{FF2B5EF4-FFF2-40B4-BE49-F238E27FC236}">
                <a16:creationId xmlns:a16="http://schemas.microsoft.com/office/drawing/2014/main" id="{6F00007F-E8B5-42DB-9362-97C93C236AE4}"/>
              </a:ext>
            </a:extLst>
          </p:cNvPr>
          <p:cNvSpPr>
            <a:spLocks noGrp="1"/>
          </p:cNvSpPr>
          <p:nvPr>
            <p:ph idx="1"/>
          </p:nvPr>
        </p:nvSpPr>
        <p:spPr>
          <a:xfrm>
            <a:off x="694039" y="609600"/>
            <a:ext cx="10131425" cy="6128951"/>
          </a:xfrm>
        </p:spPr>
        <p:txBody>
          <a:bodyPr>
            <a:normAutofit fontScale="92500" lnSpcReduction="10000"/>
          </a:bodyPr>
          <a:lstStyle/>
          <a:p>
            <a:r>
              <a:rPr lang="en-GB"/>
              <a:t>2D Game</a:t>
            </a:r>
          </a:p>
          <a:p>
            <a:pPr lvl="1"/>
            <a:r>
              <a:rPr lang="en-GB"/>
              <a:t>Our game will be designed from a 2.5D perspective, so there will be 3D parts such as the track but it will be displayed as 2D.</a:t>
            </a:r>
          </a:p>
          <a:p>
            <a:r>
              <a:rPr lang="en-GB"/>
              <a:t>Main control mechanic is a simple tap</a:t>
            </a:r>
          </a:p>
          <a:p>
            <a:pPr lvl="1"/>
            <a:r>
              <a:rPr lang="en-GB"/>
              <a:t>Players will be able to tap the screen to complete the note when prompted following the generated track. There will be multiple notes to hit depending on the difficulty.</a:t>
            </a:r>
          </a:p>
          <a:p>
            <a:r>
              <a:rPr lang="en-GB"/>
              <a:t>Multiplayer – by taking turns</a:t>
            </a:r>
          </a:p>
          <a:p>
            <a:pPr lvl="1"/>
            <a:r>
              <a:rPr lang="en-GB"/>
              <a:t>The number of players will be entered, and then the game will play the same song in turns and then display the high scores and the winners. There will be feedback whilst the player is playing so they can see how they are doing compared to the previous players.</a:t>
            </a:r>
          </a:p>
          <a:p>
            <a:r>
              <a:rPr lang="en-GB"/>
              <a:t>On a single device </a:t>
            </a:r>
          </a:p>
          <a:p>
            <a:pPr lvl="1"/>
            <a:r>
              <a:rPr lang="en-GB"/>
              <a:t>The game is designed to be played on one single phone/tablet/computer, there will be no networked multiplayer features</a:t>
            </a:r>
          </a:p>
          <a:p>
            <a:r>
              <a:rPr lang="en-GB"/>
              <a:t>Symmetric</a:t>
            </a:r>
          </a:p>
          <a:p>
            <a:pPr lvl="1"/>
            <a:r>
              <a:rPr lang="en-GB"/>
              <a:t>The games mechanic is to hit the notes based on the generated track, and gain a high score. This will increase in difficulty as the song progresses. </a:t>
            </a:r>
          </a:p>
          <a:p>
            <a:r>
              <a:rPr lang="en-GB"/>
              <a:t>Simple and intuitive rules</a:t>
            </a:r>
          </a:p>
          <a:p>
            <a:pPr lvl="1"/>
            <a:r>
              <a:rPr lang="en-GB"/>
              <a:t>The player has to hit the notes as displayed on the screen, there will be powerups for multiplying the note hits to increase the points gained. There are visual prompts for this, and when the song finishes a calculation of the high score will be shown to the player. This will not change, however different difficulties may have less or more powerups.</a:t>
            </a:r>
          </a:p>
          <a:p>
            <a:pPr lvl="1"/>
            <a:endParaRPr lang="en-GB"/>
          </a:p>
        </p:txBody>
      </p:sp>
    </p:spTree>
    <p:extLst>
      <p:ext uri="{BB962C8B-B14F-4D97-AF65-F5344CB8AC3E}">
        <p14:creationId xmlns:p14="http://schemas.microsoft.com/office/powerpoint/2010/main" val="2180277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pre00.deviantart.net/c010/th/pre/i/2017/081/b/2/digital_paint___vaporwave___retro_city___11_images_by_blue_lovag-db35usu.png">
            <a:extLst>
              <a:ext uri="{FF2B5EF4-FFF2-40B4-BE49-F238E27FC236}">
                <a16:creationId xmlns:a16="http://schemas.microsoft.com/office/drawing/2014/main" id="{131CDC21-44F8-4EF9-8642-8A6A650984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8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31677E-5540-4659-9A28-37DDC6ADF991}"/>
              </a:ext>
            </a:extLst>
          </p:cNvPr>
          <p:cNvSpPr>
            <a:spLocks noGrp="1"/>
          </p:cNvSpPr>
          <p:nvPr>
            <p:ph type="title"/>
          </p:nvPr>
        </p:nvSpPr>
        <p:spPr/>
        <p:txBody>
          <a:bodyPr/>
          <a:lstStyle/>
          <a:p>
            <a:r>
              <a:rPr lang="en-US">
                <a:cs typeface="Calibri Light"/>
              </a:rPr>
              <a:t>games from the brief</a:t>
            </a:r>
            <a:endParaRPr lang="en-US"/>
          </a:p>
        </p:txBody>
      </p:sp>
      <p:sp>
        <p:nvSpPr>
          <p:cNvPr id="3" name="Content Placeholder 2">
            <a:extLst>
              <a:ext uri="{FF2B5EF4-FFF2-40B4-BE49-F238E27FC236}">
                <a16:creationId xmlns:a16="http://schemas.microsoft.com/office/drawing/2014/main" id="{EC83EC29-F471-4A21-A265-30ABF8B364AA}"/>
              </a:ext>
            </a:extLst>
          </p:cNvPr>
          <p:cNvSpPr>
            <a:spLocks noGrp="1"/>
          </p:cNvSpPr>
          <p:nvPr>
            <p:ph idx="1"/>
          </p:nvPr>
        </p:nvSpPr>
        <p:spPr/>
        <p:txBody>
          <a:bodyPr>
            <a:normAutofit fontScale="77500" lnSpcReduction="20000"/>
          </a:bodyPr>
          <a:lstStyle/>
          <a:p>
            <a:r>
              <a:rPr lang="en-US">
                <a:cs typeface="Calibri"/>
              </a:rPr>
              <a:t>Toon Blast</a:t>
            </a:r>
          </a:p>
          <a:p>
            <a:pPr lvl="1"/>
            <a:r>
              <a:rPr lang="en-US">
                <a:cs typeface="Calibri"/>
              </a:rPr>
              <a:t>Basic "puzzle solving" mechanic similar to candy crush, popular however the market is saturated with these type of games</a:t>
            </a:r>
          </a:p>
          <a:p>
            <a:r>
              <a:rPr lang="en-US">
                <a:cs typeface="Calibri"/>
              </a:rPr>
              <a:t>One More Line</a:t>
            </a:r>
          </a:p>
          <a:p>
            <a:pPr lvl="1"/>
            <a:r>
              <a:rPr lang="en-US">
                <a:cs typeface="Calibri"/>
              </a:rPr>
              <a:t>Features the "music" aspect  similar to our game, however looks quite complicated</a:t>
            </a:r>
          </a:p>
          <a:p>
            <a:r>
              <a:rPr lang="en-US">
                <a:cs typeface="Calibri"/>
              </a:rPr>
              <a:t>Badland</a:t>
            </a:r>
            <a:endParaRPr lang="en-US"/>
          </a:p>
          <a:p>
            <a:pPr lvl="1"/>
            <a:r>
              <a:rPr lang="en-US">
                <a:cs typeface="Calibri"/>
              </a:rPr>
              <a:t>Nice graphics</a:t>
            </a:r>
          </a:p>
          <a:p>
            <a:r>
              <a:rPr lang="en-US">
                <a:cs typeface="Calibri"/>
              </a:rPr>
              <a:t>Leap Day</a:t>
            </a:r>
          </a:p>
          <a:p>
            <a:pPr lvl="1"/>
            <a:r>
              <a:rPr lang="en-US">
                <a:cs typeface="Calibri"/>
              </a:rPr>
              <a:t>Unique game mechanic, the level changes randomly every day and appears to be procedurally generated. This is similar to our idea of generating the levels based on the songs, so that the levels are different every time</a:t>
            </a:r>
          </a:p>
          <a:p>
            <a:r>
              <a:rPr lang="en-US">
                <a:cs typeface="Calibri"/>
              </a:rPr>
              <a:t>One Tap Heroes</a:t>
            </a:r>
          </a:p>
          <a:p>
            <a:pPr lvl="1"/>
            <a:r>
              <a:rPr lang="en-US">
                <a:cs typeface="Calibri"/>
              </a:rPr>
              <a:t>Appeals to a younger target market than we are aiming for due to the graphical style and gameplay</a:t>
            </a:r>
          </a:p>
          <a:p>
            <a:r>
              <a:rPr lang="en-US">
                <a:cs typeface="Calibri"/>
              </a:rPr>
              <a:t>Tower of Babel</a:t>
            </a:r>
          </a:p>
          <a:p>
            <a:pPr lvl="1"/>
            <a:r>
              <a:rPr lang="en-US">
                <a:cs typeface="Calibri"/>
              </a:rPr>
              <a:t>Competitive game mechanic, however is very simplistic but works for casual users, easy to identify who has the highest score</a:t>
            </a:r>
          </a:p>
        </p:txBody>
      </p:sp>
    </p:spTree>
    <p:extLst>
      <p:ext uri="{BB962C8B-B14F-4D97-AF65-F5344CB8AC3E}">
        <p14:creationId xmlns:p14="http://schemas.microsoft.com/office/powerpoint/2010/main" val="4037088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pre00.deviantart.net/c010/th/pre/i/2017/081/b/2/digital_paint___vaporwave___retro_city___11_images_by_blue_lovag-db35usu.png">
            <a:extLst>
              <a:ext uri="{FF2B5EF4-FFF2-40B4-BE49-F238E27FC236}">
                <a16:creationId xmlns:a16="http://schemas.microsoft.com/office/drawing/2014/main" id="{BA0B7EBE-D65A-474D-ADFF-1E0D5A4BCD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8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2C2832-63BD-43C4-ACF9-F963A339A3D1}"/>
              </a:ext>
            </a:extLst>
          </p:cNvPr>
          <p:cNvSpPr>
            <a:spLocks noGrp="1"/>
          </p:cNvSpPr>
          <p:nvPr>
            <p:ph type="title"/>
          </p:nvPr>
        </p:nvSpPr>
        <p:spPr/>
        <p:txBody>
          <a:bodyPr/>
          <a:lstStyle/>
          <a:p>
            <a:r>
              <a:rPr lang="en-US">
                <a:cs typeface="Calibri Light"/>
              </a:rPr>
              <a:t>CHALLENGES</a:t>
            </a:r>
            <a:endParaRPr lang="en-US"/>
          </a:p>
        </p:txBody>
      </p:sp>
      <p:sp>
        <p:nvSpPr>
          <p:cNvPr id="3" name="Content Placeholder 2">
            <a:extLst>
              <a:ext uri="{FF2B5EF4-FFF2-40B4-BE49-F238E27FC236}">
                <a16:creationId xmlns:a16="http://schemas.microsoft.com/office/drawing/2014/main" id="{44452994-A3FE-4445-8503-D6F770C59FE5}"/>
              </a:ext>
            </a:extLst>
          </p:cNvPr>
          <p:cNvSpPr>
            <a:spLocks noGrp="1"/>
          </p:cNvSpPr>
          <p:nvPr>
            <p:ph idx="1"/>
          </p:nvPr>
        </p:nvSpPr>
        <p:spPr/>
        <p:txBody>
          <a:bodyPr/>
          <a:lstStyle/>
          <a:p>
            <a:r>
              <a:rPr lang="en-US">
                <a:cs typeface="Calibri"/>
              </a:rPr>
              <a:t>The algorithm for producing the randomized tracks from music will be difficult to code, however there are a lot of resources based on coding this in unity</a:t>
            </a:r>
          </a:p>
          <a:p>
            <a:r>
              <a:rPr lang="en-US">
                <a:cs typeface="Calibri"/>
              </a:rPr>
              <a:t>The visuals will be hard to design so that they look futuristic</a:t>
            </a:r>
          </a:p>
          <a:p>
            <a:r>
              <a:rPr lang="en-US">
                <a:cs typeface="Calibri"/>
              </a:rPr>
              <a:t>Time constraints</a:t>
            </a:r>
          </a:p>
          <a:p>
            <a:pPr marL="0" indent="0">
              <a:buNone/>
            </a:pPr>
            <a:endParaRPr lang="en-US">
              <a:cs typeface="Calibri"/>
            </a:endParaRPr>
          </a:p>
        </p:txBody>
      </p:sp>
    </p:spTree>
    <p:extLst>
      <p:ext uri="{BB962C8B-B14F-4D97-AF65-F5344CB8AC3E}">
        <p14:creationId xmlns:p14="http://schemas.microsoft.com/office/powerpoint/2010/main" val="4246723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https://pre00.deviantart.net/c010/th/pre/i/2017/081/b/2/digital_paint___vaporwave___retro_city___11_images_by_blue_lovag-db35usu.png">
            <a:extLst>
              <a:ext uri="{FF2B5EF4-FFF2-40B4-BE49-F238E27FC236}">
                <a16:creationId xmlns:a16="http://schemas.microsoft.com/office/drawing/2014/main" id="{7EFA284B-790B-45AF-95EE-56702EBED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8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688B79-F205-4416-AC89-164256BBF048}"/>
              </a:ext>
            </a:extLst>
          </p:cNvPr>
          <p:cNvSpPr>
            <a:spLocks noGrp="1"/>
          </p:cNvSpPr>
          <p:nvPr>
            <p:ph type="title"/>
          </p:nvPr>
        </p:nvSpPr>
        <p:spPr>
          <a:xfrm>
            <a:off x="194038" y="-16136"/>
            <a:ext cx="10131425" cy="1456267"/>
          </a:xfrm>
        </p:spPr>
        <p:txBody>
          <a:bodyPr/>
          <a:lstStyle/>
          <a:p>
            <a:r>
              <a:rPr lang="en-GB"/>
              <a:t>App inspiration</a:t>
            </a:r>
          </a:p>
        </p:txBody>
      </p:sp>
      <p:pic>
        <p:nvPicPr>
          <p:cNvPr id="1026" name="Picture 2" descr="Image result for tap tap revenge">
            <a:extLst>
              <a:ext uri="{FF2B5EF4-FFF2-40B4-BE49-F238E27FC236}">
                <a16:creationId xmlns:a16="http://schemas.microsoft.com/office/drawing/2014/main" id="{0025A94D-CFE1-44B8-B81F-5BD13D69DC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045" y="2531376"/>
            <a:ext cx="1891004" cy="2836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ap tap revenge">
            <a:extLst>
              <a:ext uri="{FF2B5EF4-FFF2-40B4-BE49-F238E27FC236}">
                <a16:creationId xmlns:a16="http://schemas.microsoft.com/office/drawing/2014/main" id="{A6051BB2-70EE-420D-ADBF-EA18381142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45" y="1738274"/>
            <a:ext cx="708612" cy="7168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piano tiles 2">
            <a:extLst>
              <a:ext uri="{FF2B5EF4-FFF2-40B4-BE49-F238E27FC236}">
                <a16:creationId xmlns:a16="http://schemas.microsoft.com/office/drawing/2014/main" id="{CE8A0478-7377-41B9-8D3E-B5968275F3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105" y="3469923"/>
            <a:ext cx="5105310" cy="28365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iano tiles 2">
            <a:extLst>
              <a:ext uri="{FF2B5EF4-FFF2-40B4-BE49-F238E27FC236}">
                <a16:creationId xmlns:a16="http://schemas.microsoft.com/office/drawing/2014/main" id="{898C1767-5780-4CD2-98FC-0191C9315C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105" y="2673030"/>
            <a:ext cx="720595" cy="7205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DB188E0-CCCC-4119-B4B5-FFEE38527E1B}"/>
              </a:ext>
            </a:extLst>
          </p:cNvPr>
          <p:cNvSpPr txBox="1"/>
          <p:nvPr/>
        </p:nvSpPr>
        <p:spPr>
          <a:xfrm>
            <a:off x="3707700" y="3100591"/>
            <a:ext cx="1186543" cy="369332"/>
          </a:xfrm>
          <a:prstGeom prst="rect">
            <a:avLst/>
          </a:prstGeom>
          <a:noFill/>
        </p:spPr>
        <p:txBody>
          <a:bodyPr wrap="none" rtlCol="0">
            <a:spAutoFit/>
          </a:bodyPr>
          <a:lstStyle/>
          <a:p>
            <a:r>
              <a:rPr lang="en-GB"/>
              <a:t>Piano Tiles</a:t>
            </a:r>
          </a:p>
        </p:txBody>
      </p:sp>
      <p:pic>
        <p:nvPicPr>
          <p:cNvPr id="1034" name="Picture 10" descr="Image result for melobeat">
            <a:extLst>
              <a:ext uri="{FF2B5EF4-FFF2-40B4-BE49-F238E27FC236}">
                <a16:creationId xmlns:a16="http://schemas.microsoft.com/office/drawing/2014/main" id="{3D0CD58C-1136-4187-BD8F-E56385E7CE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08636" y="3877403"/>
            <a:ext cx="1597572" cy="283650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a:extLst>
              <a:ext uri="{FF2B5EF4-FFF2-40B4-BE49-F238E27FC236}">
                <a16:creationId xmlns:a16="http://schemas.microsoft.com/office/drawing/2014/main" id="{45612A33-588A-4C23-BD1B-FB2381B742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08636" y="3205599"/>
            <a:ext cx="633655" cy="63365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A50F82B-8666-46FB-A5F7-F09BE0177166}"/>
              </a:ext>
            </a:extLst>
          </p:cNvPr>
          <p:cNvSpPr txBox="1"/>
          <p:nvPr/>
        </p:nvSpPr>
        <p:spPr>
          <a:xfrm>
            <a:off x="10647849" y="3469923"/>
            <a:ext cx="1094659" cy="369332"/>
          </a:xfrm>
          <a:prstGeom prst="rect">
            <a:avLst/>
          </a:prstGeom>
          <a:noFill/>
        </p:spPr>
        <p:txBody>
          <a:bodyPr wrap="none" rtlCol="0">
            <a:spAutoFit/>
          </a:bodyPr>
          <a:lstStyle/>
          <a:p>
            <a:r>
              <a:rPr lang="en-GB" err="1"/>
              <a:t>Melobeat</a:t>
            </a:r>
            <a:endParaRPr lang="en-GB"/>
          </a:p>
        </p:txBody>
      </p:sp>
      <p:pic>
        <p:nvPicPr>
          <p:cNvPr id="1044" name="Picture 20" descr="Image result for audiosurf">
            <a:extLst>
              <a:ext uri="{FF2B5EF4-FFF2-40B4-BE49-F238E27FC236}">
                <a16:creationId xmlns:a16="http://schemas.microsoft.com/office/drawing/2014/main" id="{FFF153FF-BB66-4652-8A5A-DE32D23F30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40554" y="215800"/>
            <a:ext cx="4624459" cy="2601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6630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0</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Celestial</vt:lpstr>
      <vt:lpstr>Soundsystem showdown</vt:lpstr>
      <vt:lpstr>Initial ideas</vt:lpstr>
      <vt:lpstr>Target audience</vt:lpstr>
      <vt:lpstr>CORE GAME MECHANIC</vt:lpstr>
      <vt:lpstr>THE GAME</vt:lpstr>
      <vt:lpstr>Meeting the BRIEF</vt:lpstr>
      <vt:lpstr>games from the brief</vt:lpstr>
      <vt:lpstr>CHALLENGES</vt:lpstr>
      <vt:lpstr>App inspiration</vt:lpstr>
      <vt:lpstr>Colour scheme</vt:lpstr>
      <vt:lpstr>Design inspiration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Soundsystem showdown</dc:title>
  <cp:revision>6</cp:revision>
  <dcterms:modified xsi:type="dcterms:W3CDTF">2018-02-07T12:56:29Z</dcterms:modified>
</cp:coreProperties>
</file>